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1" r:id="rId15"/>
    <p:sldId id="272"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756" y="-102"/>
      </p:cViewPr>
      <p:guideLst>
        <p:guide orient="horz" pos="2160"/>
        <p:guide pos="2880"/>
      </p:guideLst>
    </p:cSldViewPr>
  </p:slideViewPr>
  <p:notesTextViewPr>
    <p:cViewPr>
      <p:scale>
        <a:sx n="1" d="1"/>
        <a:sy n="1" d="1"/>
      </p:scale>
      <p:origin x="0" y="0"/>
    </p:cViewPr>
  </p:notesTextViewPr>
  <p:sorterViewPr>
    <p:cViewPr>
      <p:scale>
        <a:sx n="100" d="100"/>
        <a:sy n="100" d="100"/>
      </p:scale>
      <p:origin x="0" y="313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4800EC-B21F-4CEA-94D4-A5EC85D425BC}" type="datetimeFigureOut">
              <a:rPr lang="en-US" smtClean="0"/>
              <a:t>2/5/2012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B475A4-BB4B-42EE-A970-26C7E17853DF}" type="slidenum">
              <a:rPr lang="en-US" smtClean="0"/>
              <a:t>‹#›</a:t>
            </a:fld>
            <a:endParaRPr lang="en-US"/>
          </a:p>
        </p:txBody>
      </p:sp>
    </p:spTree>
    <p:extLst>
      <p:ext uri="{BB962C8B-B14F-4D97-AF65-F5344CB8AC3E}">
        <p14:creationId xmlns:p14="http://schemas.microsoft.com/office/powerpoint/2010/main" val="2132918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33A93580-CD85-4D4D-8EBF-70D078A67B48}" type="slidenum">
              <a:rPr lang="en-US" sz="1200" smtClean="0"/>
              <a:pPr eaLnBrk="1" hangingPunct="1"/>
              <a:t>1</a:t>
            </a:fld>
            <a:endParaRPr lang="en-US" sz="1200" smtClean="0"/>
          </a:p>
        </p:txBody>
      </p:sp>
      <p:sp>
        <p:nvSpPr>
          <p:cNvPr id="95235" name="Rectangle 2"/>
          <p:cNvSpPr>
            <a:spLocks noRot="1" noChangeArrowheads="1" noTextEdit="1"/>
          </p:cNvSpPr>
          <p:nvPr>
            <p:ph type="sldImg"/>
          </p:nvPr>
        </p:nvSpPr>
        <p:spPr>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F89A0E6B-B660-4B1E-A640-39D6C50EF304}" type="slidenum">
              <a:rPr lang="en-US" sz="1200" smtClean="0"/>
              <a:pPr eaLnBrk="1" hangingPunct="1"/>
              <a:t>10</a:t>
            </a:fld>
            <a:endParaRPr lang="en-US" sz="1200" smtClean="0"/>
          </a:p>
        </p:txBody>
      </p:sp>
      <p:sp>
        <p:nvSpPr>
          <p:cNvPr id="104451" name="Rectangle 2"/>
          <p:cNvSpPr>
            <a:spLocks noRot="1" noChangeArrowheads="1" noTextEdit="1"/>
          </p:cNvSpPr>
          <p:nvPr>
            <p:ph type="sldImg"/>
          </p:nvPr>
        </p:nvSpPr>
        <p:spPr>
          <a:xfrm>
            <a:off x="1238379" y="686362"/>
            <a:ext cx="4384320" cy="3428599"/>
          </a:xfrm>
          <a:ln/>
        </p:spPr>
      </p:sp>
      <p:sp>
        <p:nvSpPr>
          <p:cNvPr id="104452"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CFBA51DE-78B0-4243-84B3-486374D5B6CA}" type="slidenum">
              <a:rPr lang="en-US" sz="1200" smtClean="0"/>
              <a:pPr eaLnBrk="1" hangingPunct="1"/>
              <a:t>11</a:t>
            </a:fld>
            <a:endParaRPr lang="en-US" sz="1200" smtClean="0"/>
          </a:p>
        </p:txBody>
      </p:sp>
      <p:sp>
        <p:nvSpPr>
          <p:cNvPr id="105475" name="Rectangle 2"/>
          <p:cNvSpPr>
            <a:spLocks noRot="1" noChangeArrowheads="1" noTextEdit="1"/>
          </p:cNvSpPr>
          <p:nvPr>
            <p:ph type="sldImg"/>
          </p:nvPr>
        </p:nvSpPr>
        <p:spPr>
          <a:xfrm>
            <a:off x="1238379" y="686362"/>
            <a:ext cx="4384320" cy="3428599"/>
          </a:xfrm>
          <a:ln/>
        </p:spPr>
      </p:sp>
      <p:sp>
        <p:nvSpPr>
          <p:cNvPr id="105476"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9DFFC888-5DF4-4534-9C1C-EC7DBD1CCE69}" type="slidenum">
              <a:rPr lang="en-US" sz="1200" smtClean="0"/>
              <a:pPr eaLnBrk="1" hangingPunct="1"/>
              <a:t>12</a:t>
            </a:fld>
            <a:endParaRPr lang="en-US" sz="1200" smtClean="0"/>
          </a:p>
        </p:txBody>
      </p:sp>
      <p:sp>
        <p:nvSpPr>
          <p:cNvPr id="106499" name="Rectangle 2"/>
          <p:cNvSpPr>
            <a:spLocks noRot="1" noChangeArrowheads="1" noTextEdit="1"/>
          </p:cNvSpPr>
          <p:nvPr>
            <p:ph type="sldImg"/>
          </p:nvPr>
        </p:nvSpPr>
        <p:spPr>
          <a:xfrm>
            <a:off x="1238379" y="686362"/>
            <a:ext cx="4384320" cy="3428599"/>
          </a:xfrm>
          <a:ln/>
        </p:spPr>
      </p:sp>
      <p:sp>
        <p:nvSpPr>
          <p:cNvPr id="106500"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1E37938F-D71A-46A6-9657-CD5F577BBBA1}" type="slidenum">
              <a:rPr lang="en-US" sz="1200" smtClean="0"/>
              <a:pPr eaLnBrk="1" hangingPunct="1"/>
              <a:t>13</a:t>
            </a:fld>
            <a:endParaRPr lang="en-US" sz="1200" smtClean="0"/>
          </a:p>
        </p:txBody>
      </p:sp>
      <p:sp>
        <p:nvSpPr>
          <p:cNvPr id="107523" name="Rectangle 2"/>
          <p:cNvSpPr>
            <a:spLocks noRot="1" noChangeArrowheads="1" noTextEdit="1"/>
          </p:cNvSpPr>
          <p:nvPr>
            <p:ph type="sldImg"/>
          </p:nvPr>
        </p:nvSpPr>
        <p:spPr>
          <a:xfrm>
            <a:off x="1238379" y="686362"/>
            <a:ext cx="4384320" cy="3428599"/>
          </a:xfrm>
          <a:ln/>
        </p:spPr>
      </p:sp>
      <p:sp>
        <p:nvSpPr>
          <p:cNvPr id="107524"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FBBB41A6-DDFF-486D-A233-2AF970047031}" type="slidenum">
              <a:rPr lang="en-US" sz="1200" smtClean="0"/>
              <a:pPr eaLnBrk="1" hangingPunct="1"/>
              <a:t>14</a:t>
            </a:fld>
            <a:endParaRPr lang="en-US" sz="1200" smtClean="0"/>
          </a:p>
        </p:txBody>
      </p:sp>
      <p:sp>
        <p:nvSpPr>
          <p:cNvPr id="109571" name="Rectangle 2"/>
          <p:cNvSpPr>
            <a:spLocks noRot="1" noChangeArrowheads="1" noTextEdit="1"/>
          </p:cNvSpPr>
          <p:nvPr>
            <p:ph type="sldImg"/>
          </p:nvPr>
        </p:nvSpPr>
        <p:spPr>
          <a:ln/>
        </p:spPr>
      </p:sp>
      <p:sp>
        <p:nvSpPr>
          <p:cNvPr id="1095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7320A596-BB79-4E3B-88DA-997DFE717198}" type="slidenum">
              <a:rPr lang="en-US" sz="1200" smtClean="0"/>
              <a:pPr eaLnBrk="1" hangingPunct="1"/>
              <a:t>15</a:t>
            </a:fld>
            <a:endParaRPr lang="en-US" sz="1200" smtClean="0"/>
          </a:p>
        </p:txBody>
      </p:sp>
      <p:sp>
        <p:nvSpPr>
          <p:cNvPr id="110595" name="Rectangle 2"/>
          <p:cNvSpPr>
            <a:spLocks noRot="1" noChangeArrowheads="1" noTextEdit="1"/>
          </p:cNvSpPr>
          <p:nvPr>
            <p:ph type="sldImg"/>
          </p:nvPr>
        </p:nvSpPr>
        <p:spPr>
          <a:ln/>
        </p:spPr>
      </p:sp>
      <p:sp>
        <p:nvSpPr>
          <p:cNvPr id="110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8E779075-C034-4FE5-B3A2-FDCBE38A4272}" type="slidenum">
              <a:rPr lang="en-US" sz="1200" smtClean="0"/>
              <a:pPr eaLnBrk="1" hangingPunct="1"/>
              <a:t>16</a:t>
            </a:fld>
            <a:endParaRPr lang="en-US" sz="1200" smtClean="0"/>
          </a:p>
        </p:txBody>
      </p:sp>
      <p:sp>
        <p:nvSpPr>
          <p:cNvPr id="111619" name="Rectangle 2"/>
          <p:cNvSpPr>
            <a:spLocks noRot="1" noChangeArrowheads="1" noTextEdit="1"/>
          </p:cNvSpPr>
          <p:nvPr>
            <p:ph type="sldImg"/>
          </p:nvPr>
        </p:nvSpPr>
        <p:spPr>
          <a:xfrm>
            <a:off x="1238379" y="686362"/>
            <a:ext cx="4384320" cy="3428599"/>
          </a:xfrm>
          <a:ln/>
        </p:spPr>
      </p:sp>
      <p:sp>
        <p:nvSpPr>
          <p:cNvPr id="111620"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962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D5C548B9-FC5E-4EFC-8807-1C804EA2B3B0}" type="slidenum">
              <a:rPr lang="en-US" sz="1200" smtClean="0"/>
              <a:pPr eaLnBrk="1" hangingPunct="1"/>
              <a:t>2</a:t>
            </a:fld>
            <a:endParaRPr lang="en-US"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77E0AFCE-7157-425A-8F83-CF67CB17D074}" type="slidenum">
              <a:rPr lang="en-US" sz="1200" smtClean="0"/>
              <a:pPr eaLnBrk="1" hangingPunct="1"/>
              <a:t>3</a:t>
            </a:fld>
            <a:endParaRPr 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4A01F3DF-E040-4A93-85B7-E4EC30CEDF54}" type="slidenum">
              <a:rPr lang="en-US" sz="1200" smtClean="0"/>
              <a:pPr eaLnBrk="1" hangingPunct="1"/>
              <a:t>4</a:t>
            </a:fld>
            <a:endParaRPr lang="en-US" sz="1200" smtClean="0"/>
          </a:p>
        </p:txBody>
      </p:sp>
      <p:sp>
        <p:nvSpPr>
          <p:cNvPr id="98307" name="Rectangle 2"/>
          <p:cNvSpPr>
            <a:spLocks noRot="1" noChangeArrowheads="1" noTextEdit="1"/>
          </p:cNvSpPr>
          <p:nvPr>
            <p:ph type="sldImg"/>
          </p:nvPr>
        </p:nvSpPr>
        <p:spPr>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Wouldn’t it be great if we could just open up our kids brains organize the stuff they have in there so that they might be able to work more efficiently. Unfortunately life is not so easy. Today my plan is to describe what makes some of these organizational processes so difficult for our students and give you some strategies to use to teach organization skills.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3F02FAA9-D545-4354-B2E6-7F8A3B8DA29A}" type="slidenum">
              <a:rPr lang="en-US" sz="1200" smtClean="0"/>
              <a:pPr eaLnBrk="1" hangingPunct="1"/>
              <a:t>5</a:t>
            </a:fld>
            <a:endParaRPr lang="en-US" sz="1200" smtClean="0"/>
          </a:p>
        </p:txBody>
      </p:sp>
      <p:sp>
        <p:nvSpPr>
          <p:cNvPr id="99331" name="Rectangle 2"/>
          <p:cNvSpPr>
            <a:spLocks noRot="1" noChangeArrowheads="1" noTextEdit="1"/>
          </p:cNvSpPr>
          <p:nvPr>
            <p:ph type="sldImg"/>
          </p:nvPr>
        </p:nvSpPr>
        <p:spPr>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FA9F6935-BEA5-4347-8AA2-ADB336C443C8}" type="slidenum">
              <a:rPr lang="en-US" sz="1200" smtClean="0"/>
              <a:pPr eaLnBrk="1" hangingPunct="1"/>
              <a:t>6</a:t>
            </a:fld>
            <a:endParaRPr lang="en-US" sz="1200" smtClean="0"/>
          </a:p>
        </p:txBody>
      </p:sp>
      <p:sp>
        <p:nvSpPr>
          <p:cNvPr id="100355" name="Rectangle 2"/>
          <p:cNvSpPr>
            <a:spLocks noRot="1" noChangeArrowheads="1" noTextEdit="1"/>
          </p:cNvSpPr>
          <p:nvPr>
            <p:ph type="sldImg"/>
          </p:nvPr>
        </p:nvSpPr>
        <p:spPr>
          <a:xfrm>
            <a:off x="1238379" y="686362"/>
            <a:ext cx="4384320" cy="3428599"/>
          </a:xfrm>
          <a:ln/>
        </p:spPr>
      </p:sp>
      <p:sp>
        <p:nvSpPr>
          <p:cNvPr id="100356"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FC6366C8-8A0C-4133-B05E-5A09EE54DB2A}" type="slidenum">
              <a:rPr lang="en-US" sz="1200" smtClean="0"/>
              <a:pPr eaLnBrk="1" hangingPunct="1"/>
              <a:t>7</a:t>
            </a:fld>
            <a:endParaRPr lang="en-US" sz="1200" smtClean="0"/>
          </a:p>
        </p:txBody>
      </p:sp>
      <p:sp>
        <p:nvSpPr>
          <p:cNvPr id="101379" name="Rectangle 2"/>
          <p:cNvSpPr>
            <a:spLocks noRot="1" noChangeArrowheads="1" noTextEdit="1"/>
          </p:cNvSpPr>
          <p:nvPr>
            <p:ph type="sldImg"/>
          </p:nvPr>
        </p:nvSpPr>
        <p:spPr>
          <a:xfrm>
            <a:off x="1238379" y="686362"/>
            <a:ext cx="4384320" cy="3428599"/>
          </a:xfrm>
          <a:ln/>
        </p:spPr>
      </p:sp>
      <p:sp>
        <p:nvSpPr>
          <p:cNvPr id="101380"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There is only so much that a person can hold in memory. If you overload an electric circuit by running too many heaters, lights or large electrical items the fuse will blow.</a:t>
            </a:r>
          </a:p>
          <a:p>
            <a:pPr eaLnBrk="1" hangingPunct="1"/>
            <a:r>
              <a:rPr lang="en-US" smtClean="0"/>
              <a:t>Short-term/working memory is like this. If a dyslexic child puts one too many items into his/her memory all the items may be forgotten.</a:t>
            </a:r>
          </a:p>
          <a:p>
            <a:pPr eaLnBrk="1" hangingPunct="1"/>
            <a:r>
              <a:rPr lang="en-US" smtClean="0"/>
              <a:t>A child needs to find what his/her memory can cope with, and organise the input of information in appropriately sized chunks to prevent overload and fusing.</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AFE874E8-4B75-4915-975D-19690674735D}" type="slidenum">
              <a:rPr lang="en-US" sz="1200" smtClean="0"/>
              <a:pPr eaLnBrk="1" hangingPunct="1"/>
              <a:t>8</a:t>
            </a:fld>
            <a:endParaRPr lang="en-US" sz="1200" smtClean="0"/>
          </a:p>
        </p:txBody>
      </p:sp>
      <p:sp>
        <p:nvSpPr>
          <p:cNvPr id="102403" name="Rectangle 2"/>
          <p:cNvSpPr>
            <a:spLocks noRot="1" noChangeArrowheads="1" noTextEdit="1"/>
          </p:cNvSpPr>
          <p:nvPr>
            <p:ph type="sldImg"/>
          </p:nvPr>
        </p:nvSpPr>
        <p:spPr>
          <a:xfrm>
            <a:off x="1238379" y="686362"/>
            <a:ext cx="4384320" cy="3428599"/>
          </a:xfrm>
          <a:ln/>
        </p:spPr>
      </p:sp>
      <p:sp>
        <p:nvSpPr>
          <p:cNvPr id="102404" name="Rectangle 3"/>
          <p:cNvSpPr>
            <a:spLocks noGrp="1" noChangeArrowheads="1"/>
          </p:cNvSpPr>
          <p:nvPr>
            <p:ph type="body" idx="1"/>
          </p:nvPr>
        </p:nvSpPr>
        <p:spPr>
          <a:xfrm>
            <a:off x="913785" y="4342679"/>
            <a:ext cx="5030431" cy="41149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fld id="{7E540A2F-CAE4-42E6-BC7B-403F77F9408F}" type="slidenum">
              <a:rPr lang="en-US" sz="1200" smtClean="0"/>
              <a:pPr eaLnBrk="1" hangingPunct="1"/>
              <a:t>9</a:t>
            </a:fld>
            <a:endParaRPr lang="en-US" sz="1200" smtClean="0"/>
          </a:p>
        </p:txBody>
      </p:sp>
      <p:sp>
        <p:nvSpPr>
          <p:cNvPr id="103427" name="Rectangle 2"/>
          <p:cNvSpPr>
            <a:spLocks noRot="1" noChangeArrowheads="1" noTextEdit="1"/>
          </p:cNvSpPr>
          <p:nvPr>
            <p:ph type="sldImg"/>
          </p:nvPr>
        </p:nvSpPr>
        <p:spPr>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33887F8-85EB-48DC-87DD-2BE9ECD0DAE2}"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C72892-B3D9-4C89-920F-0F0811DB67C4}" type="slidenum">
              <a:rPr lang="en-US" smtClean="0"/>
              <a:t>‹#›</a:t>
            </a:fld>
            <a:endParaRPr lang="en-US"/>
          </a:p>
        </p:txBody>
      </p:sp>
    </p:spTree>
    <p:extLst>
      <p:ext uri="{BB962C8B-B14F-4D97-AF65-F5344CB8AC3E}">
        <p14:creationId xmlns:p14="http://schemas.microsoft.com/office/powerpoint/2010/main" val="261751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3887F8-85EB-48DC-87DD-2BE9ECD0DAE2}"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C72892-B3D9-4C89-920F-0F0811DB67C4}" type="slidenum">
              <a:rPr lang="en-US" smtClean="0"/>
              <a:t>‹#›</a:t>
            </a:fld>
            <a:endParaRPr lang="en-US"/>
          </a:p>
        </p:txBody>
      </p:sp>
    </p:spTree>
    <p:extLst>
      <p:ext uri="{BB962C8B-B14F-4D97-AF65-F5344CB8AC3E}">
        <p14:creationId xmlns:p14="http://schemas.microsoft.com/office/powerpoint/2010/main" val="388392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3887F8-85EB-48DC-87DD-2BE9ECD0DAE2}"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C72892-B3D9-4C89-920F-0F0811DB67C4}" type="slidenum">
              <a:rPr lang="en-US" smtClean="0"/>
              <a:t>‹#›</a:t>
            </a:fld>
            <a:endParaRPr lang="en-US"/>
          </a:p>
        </p:txBody>
      </p:sp>
    </p:spTree>
    <p:extLst>
      <p:ext uri="{BB962C8B-B14F-4D97-AF65-F5344CB8AC3E}">
        <p14:creationId xmlns:p14="http://schemas.microsoft.com/office/powerpoint/2010/main" val="3458102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19075" y="227013"/>
            <a:ext cx="7477125"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263525" y="1598613"/>
            <a:ext cx="3616325"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032250" y="1598613"/>
            <a:ext cx="3617913"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9"/>
          <p:cNvSpPr>
            <a:spLocks noGrp="1" noChangeArrowheads="1"/>
          </p:cNvSpPr>
          <p:nvPr>
            <p:ph type="dt" sz="half" idx="10"/>
          </p:nvPr>
        </p:nvSpPr>
        <p:spPr>
          <a:ln/>
        </p:spPr>
        <p:txBody>
          <a:bodyPr/>
          <a:lstStyle>
            <a:lvl1pPr>
              <a:defRPr/>
            </a:lvl1pPr>
          </a:lstStyle>
          <a:p>
            <a:pPr>
              <a:defRPr/>
            </a:pPr>
            <a:endParaRPr lang="en-US"/>
          </a:p>
        </p:txBody>
      </p:sp>
      <p:sp>
        <p:nvSpPr>
          <p:cNvPr id="6" name="Rectangle 60"/>
          <p:cNvSpPr>
            <a:spLocks noGrp="1" noChangeArrowheads="1"/>
          </p:cNvSpPr>
          <p:nvPr>
            <p:ph type="ftr" sz="quarter" idx="11"/>
          </p:nvPr>
        </p:nvSpPr>
        <p:spPr>
          <a:ln/>
        </p:spPr>
        <p:txBody>
          <a:bodyPr/>
          <a:lstStyle>
            <a:lvl1pPr>
              <a:defRPr/>
            </a:lvl1pPr>
          </a:lstStyle>
          <a:p>
            <a:pPr>
              <a:defRPr/>
            </a:pPr>
            <a:endParaRPr lang="en-US"/>
          </a:p>
        </p:txBody>
      </p:sp>
      <p:sp>
        <p:nvSpPr>
          <p:cNvPr id="7" name="Rectangle 61"/>
          <p:cNvSpPr>
            <a:spLocks noGrp="1" noChangeArrowheads="1"/>
          </p:cNvSpPr>
          <p:nvPr>
            <p:ph type="sldNum" sz="quarter" idx="12"/>
          </p:nvPr>
        </p:nvSpPr>
        <p:spPr>
          <a:ln/>
        </p:spPr>
        <p:txBody>
          <a:bodyPr/>
          <a:lstStyle>
            <a:lvl1pPr>
              <a:defRPr/>
            </a:lvl1pPr>
          </a:lstStyle>
          <a:p>
            <a:pPr>
              <a:defRPr/>
            </a:pPr>
            <a:fld id="{5932E666-F501-4E60-9AEF-212494568C4E}" type="slidenum">
              <a:rPr lang="en-US"/>
              <a:pPr>
                <a:defRPr/>
              </a:pPr>
              <a:t>‹#›</a:t>
            </a:fld>
            <a:endParaRPr lang="en-US"/>
          </a:p>
        </p:txBody>
      </p:sp>
    </p:spTree>
    <p:extLst>
      <p:ext uri="{BB962C8B-B14F-4D97-AF65-F5344CB8AC3E}">
        <p14:creationId xmlns:p14="http://schemas.microsoft.com/office/powerpoint/2010/main" val="3685406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3887F8-85EB-48DC-87DD-2BE9ECD0DAE2}"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C72892-B3D9-4C89-920F-0F0811DB67C4}" type="slidenum">
              <a:rPr lang="en-US" smtClean="0"/>
              <a:t>‹#›</a:t>
            </a:fld>
            <a:endParaRPr lang="en-US"/>
          </a:p>
        </p:txBody>
      </p:sp>
    </p:spTree>
    <p:extLst>
      <p:ext uri="{BB962C8B-B14F-4D97-AF65-F5344CB8AC3E}">
        <p14:creationId xmlns:p14="http://schemas.microsoft.com/office/powerpoint/2010/main" val="3813590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3887F8-85EB-48DC-87DD-2BE9ECD0DAE2}"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C72892-B3D9-4C89-920F-0F0811DB67C4}" type="slidenum">
              <a:rPr lang="en-US" smtClean="0"/>
              <a:t>‹#›</a:t>
            </a:fld>
            <a:endParaRPr lang="en-US"/>
          </a:p>
        </p:txBody>
      </p:sp>
    </p:spTree>
    <p:extLst>
      <p:ext uri="{BB962C8B-B14F-4D97-AF65-F5344CB8AC3E}">
        <p14:creationId xmlns:p14="http://schemas.microsoft.com/office/powerpoint/2010/main" val="3400568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3887F8-85EB-48DC-87DD-2BE9ECD0DAE2}" type="datetimeFigureOut">
              <a:rPr lang="en-US" smtClean="0"/>
              <a:t>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C72892-B3D9-4C89-920F-0F0811DB67C4}" type="slidenum">
              <a:rPr lang="en-US" smtClean="0"/>
              <a:t>‹#›</a:t>
            </a:fld>
            <a:endParaRPr lang="en-US"/>
          </a:p>
        </p:txBody>
      </p:sp>
    </p:spTree>
    <p:extLst>
      <p:ext uri="{BB962C8B-B14F-4D97-AF65-F5344CB8AC3E}">
        <p14:creationId xmlns:p14="http://schemas.microsoft.com/office/powerpoint/2010/main" val="2953415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3887F8-85EB-48DC-87DD-2BE9ECD0DAE2}" type="datetimeFigureOut">
              <a:rPr lang="en-US" smtClean="0"/>
              <a:t>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C72892-B3D9-4C89-920F-0F0811DB67C4}" type="slidenum">
              <a:rPr lang="en-US" smtClean="0"/>
              <a:t>‹#›</a:t>
            </a:fld>
            <a:endParaRPr lang="en-US"/>
          </a:p>
        </p:txBody>
      </p:sp>
    </p:spTree>
    <p:extLst>
      <p:ext uri="{BB962C8B-B14F-4D97-AF65-F5344CB8AC3E}">
        <p14:creationId xmlns:p14="http://schemas.microsoft.com/office/powerpoint/2010/main" val="133572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3887F8-85EB-48DC-87DD-2BE9ECD0DAE2}" type="datetimeFigureOut">
              <a:rPr lang="en-US" smtClean="0"/>
              <a:t>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C72892-B3D9-4C89-920F-0F0811DB67C4}" type="slidenum">
              <a:rPr lang="en-US" smtClean="0"/>
              <a:t>‹#›</a:t>
            </a:fld>
            <a:endParaRPr lang="en-US"/>
          </a:p>
        </p:txBody>
      </p:sp>
    </p:spTree>
    <p:extLst>
      <p:ext uri="{BB962C8B-B14F-4D97-AF65-F5344CB8AC3E}">
        <p14:creationId xmlns:p14="http://schemas.microsoft.com/office/powerpoint/2010/main" val="2698370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3887F8-85EB-48DC-87DD-2BE9ECD0DAE2}" type="datetimeFigureOut">
              <a:rPr lang="en-US" smtClean="0"/>
              <a:t>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C72892-B3D9-4C89-920F-0F0811DB67C4}" type="slidenum">
              <a:rPr lang="en-US" smtClean="0"/>
              <a:t>‹#›</a:t>
            </a:fld>
            <a:endParaRPr lang="en-US"/>
          </a:p>
        </p:txBody>
      </p:sp>
    </p:spTree>
    <p:extLst>
      <p:ext uri="{BB962C8B-B14F-4D97-AF65-F5344CB8AC3E}">
        <p14:creationId xmlns:p14="http://schemas.microsoft.com/office/powerpoint/2010/main" val="2014193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3887F8-85EB-48DC-87DD-2BE9ECD0DAE2}" type="datetimeFigureOut">
              <a:rPr lang="en-US" smtClean="0"/>
              <a:t>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C72892-B3D9-4C89-920F-0F0811DB67C4}" type="slidenum">
              <a:rPr lang="en-US" smtClean="0"/>
              <a:t>‹#›</a:t>
            </a:fld>
            <a:endParaRPr lang="en-US"/>
          </a:p>
        </p:txBody>
      </p:sp>
    </p:spTree>
    <p:extLst>
      <p:ext uri="{BB962C8B-B14F-4D97-AF65-F5344CB8AC3E}">
        <p14:creationId xmlns:p14="http://schemas.microsoft.com/office/powerpoint/2010/main" val="3528247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3887F8-85EB-48DC-87DD-2BE9ECD0DAE2}" type="datetimeFigureOut">
              <a:rPr lang="en-US" smtClean="0"/>
              <a:t>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C72892-B3D9-4C89-920F-0F0811DB67C4}" type="slidenum">
              <a:rPr lang="en-US" smtClean="0"/>
              <a:t>‹#›</a:t>
            </a:fld>
            <a:endParaRPr lang="en-US"/>
          </a:p>
        </p:txBody>
      </p:sp>
    </p:spTree>
    <p:extLst>
      <p:ext uri="{BB962C8B-B14F-4D97-AF65-F5344CB8AC3E}">
        <p14:creationId xmlns:p14="http://schemas.microsoft.com/office/powerpoint/2010/main" val="3329315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3887F8-85EB-48DC-87DD-2BE9ECD0DAE2}" type="datetimeFigureOut">
              <a:rPr lang="en-US" smtClean="0"/>
              <a:t>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C72892-B3D9-4C89-920F-0F0811DB67C4}" type="slidenum">
              <a:rPr lang="en-US" smtClean="0"/>
              <a:t>‹#›</a:t>
            </a:fld>
            <a:endParaRPr lang="en-US"/>
          </a:p>
        </p:txBody>
      </p:sp>
    </p:spTree>
    <p:extLst>
      <p:ext uri="{BB962C8B-B14F-4D97-AF65-F5344CB8AC3E}">
        <p14:creationId xmlns:p14="http://schemas.microsoft.com/office/powerpoint/2010/main" val="32509941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hyperlink" Target="http://www.sparkpeople.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04800"/>
            <a:ext cx="7696200" cy="1600200"/>
          </a:xfrm>
        </p:spPr>
        <p:txBody>
          <a:bodyPr/>
          <a:lstStyle/>
          <a:p>
            <a:pPr eaLnBrk="1" hangingPunct="1"/>
            <a:r>
              <a:rPr lang="en-US" sz="3600" smtClean="0"/>
              <a:t>    </a:t>
            </a:r>
            <a:r>
              <a:rPr lang="en-US" sz="5400" smtClean="0"/>
              <a:t>Executive Functioning</a:t>
            </a:r>
            <a:r>
              <a:rPr lang="en-US" sz="3600" smtClean="0"/>
              <a:t/>
            </a:r>
            <a:br>
              <a:rPr lang="en-US" sz="3600" smtClean="0"/>
            </a:br>
            <a:r>
              <a:rPr lang="en-US" sz="3200" smtClean="0"/>
              <a:t>Teaching Organization and Study Skills</a:t>
            </a:r>
            <a:r>
              <a:rPr lang="en-US" sz="3600" smtClean="0"/>
              <a:t>	</a:t>
            </a:r>
          </a:p>
        </p:txBody>
      </p:sp>
      <p:sp>
        <p:nvSpPr>
          <p:cNvPr id="3075" name="Text Box 4"/>
          <p:cNvSpPr txBox="1">
            <a:spLocks noChangeArrowheads="1"/>
          </p:cNvSpPr>
          <p:nvPr/>
        </p:nvSpPr>
        <p:spPr bwMode="auto">
          <a:xfrm>
            <a:off x="4572000" y="5410200"/>
            <a:ext cx="3048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algn="r">
              <a:spcBef>
                <a:spcPct val="50000"/>
              </a:spcBef>
            </a:pPr>
            <a:r>
              <a:rPr lang="en-US" sz="2800" b="1"/>
              <a:t> </a:t>
            </a:r>
          </a:p>
          <a:p>
            <a:pPr algn="r">
              <a:spcBef>
                <a:spcPct val="50000"/>
              </a:spcBef>
            </a:pPr>
            <a:r>
              <a:rPr lang="en-US" sz="2400" b="1"/>
              <a:t>Patricia Rakovic</a:t>
            </a:r>
          </a:p>
        </p:txBody>
      </p:sp>
      <p:pic>
        <p:nvPicPr>
          <p:cNvPr id="3076" name="Picture 8" descr="MPj0439442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1828800"/>
            <a:ext cx="3505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buFont typeface="Wingdings" pitchFamily="2" charset="2"/>
              <a:buNone/>
            </a:pPr>
            <a:r>
              <a:rPr lang="en-US" sz="2800" i="1" smtClean="0">
                <a:solidFill>
                  <a:schemeClr val="tx1"/>
                </a:solidFill>
                <a:latin typeface="Helvetica" pitchFamily="34" charset="0"/>
              </a:rPr>
              <a:t>Executive Skills: Definitions</a:t>
            </a:r>
            <a:endParaRPr lang="en-US" b="1" smtClean="0">
              <a:solidFill>
                <a:schemeClr val="tx1"/>
              </a:solidFill>
              <a:latin typeface="Helvetica" pitchFamily="34" charset="0"/>
            </a:endParaRPr>
          </a:p>
        </p:txBody>
      </p:sp>
      <p:sp>
        <p:nvSpPr>
          <p:cNvPr id="12291" name="Rectangle 3"/>
          <p:cNvSpPr>
            <a:spLocks noGrp="1" noChangeArrowheads="1"/>
          </p:cNvSpPr>
          <p:nvPr>
            <p:ph type="body" idx="1"/>
          </p:nvPr>
        </p:nvSpPr>
        <p:spPr>
          <a:xfrm>
            <a:off x="263525" y="1598613"/>
            <a:ext cx="7386638" cy="1373187"/>
          </a:xfrm>
        </p:spPr>
        <p:txBody>
          <a:bodyPr>
            <a:normAutofit fontScale="85000" lnSpcReduction="10000"/>
          </a:bodyPr>
          <a:lstStyle/>
          <a:p>
            <a:pPr eaLnBrk="1" hangingPunct="1"/>
            <a:r>
              <a:rPr lang="en-US" b="1" u="sng" smtClean="0">
                <a:latin typeface="Helvetica" pitchFamily="34" charset="0"/>
              </a:rPr>
              <a:t>Sustained Attention</a:t>
            </a:r>
            <a:r>
              <a:rPr lang="en-US" b="1" smtClean="0">
                <a:latin typeface="Helvetica" pitchFamily="34" charset="0"/>
              </a:rPr>
              <a:t>: </a:t>
            </a:r>
            <a:r>
              <a:rPr lang="en-US" smtClean="0">
                <a:latin typeface="Helvetica" pitchFamily="34" charset="0"/>
              </a:rPr>
              <a:t>The capacity to maintain attention to a situation or task in spite of distractibility, fatigue, or boredom.</a:t>
            </a:r>
          </a:p>
          <a:p>
            <a:pPr eaLnBrk="1" hangingPunct="1">
              <a:buFontTx/>
              <a:buNone/>
            </a:pPr>
            <a:endParaRPr lang="en-US" smtClean="0">
              <a:latin typeface="Helvetica" pitchFamily="34" charset="0"/>
            </a:endParaRPr>
          </a:p>
          <a:p>
            <a:pPr eaLnBrk="1" hangingPunct="1">
              <a:buFontTx/>
              <a:buNone/>
            </a:pPr>
            <a:endParaRPr lang="en-US" smtClean="0">
              <a:latin typeface="Helvetica" pitchFamily="34" charset="0"/>
            </a:endParaRPr>
          </a:p>
        </p:txBody>
      </p:sp>
      <p:pic>
        <p:nvPicPr>
          <p:cNvPr id="12292" name="Picture 4" descr="atten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810000"/>
            <a:ext cx="7239000"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buFont typeface="Wingdings" pitchFamily="2" charset="2"/>
              <a:buNone/>
            </a:pPr>
            <a:r>
              <a:rPr lang="en-US" sz="3200" i="1" smtClean="0">
                <a:solidFill>
                  <a:schemeClr val="tx1"/>
                </a:solidFill>
                <a:latin typeface="Helvetica" pitchFamily="34" charset="0"/>
              </a:rPr>
              <a:t>Executive Skills: Definitions</a:t>
            </a:r>
            <a:endParaRPr lang="en-US" sz="4400" b="1" smtClean="0">
              <a:solidFill>
                <a:schemeClr val="tx1"/>
              </a:solidFill>
              <a:latin typeface="Helvetica" pitchFamily="34" charset="0"/>
            </a:endParaRPr>
          </a:p>
        </p:txBody>
      </p:sp>
      <p:sp>
        <p:nvSpPr>
          <p:cNvPr id="13315" name="Rectangle 3"/>
          <p:cNvSpPr>
            <a:spLocks noGrp="1" noChangeArrowheads="1"/>
          </p:cNvSpPr>
          <p:nvPr>
            <p:ph type="body" idx="1"/>
          </p:nvPr>
        </p:nvSpPr>
        <p:spPr>
          <a:xfrm>
            <a:off x="228600" y="1295400"/>
            <a:ext cx="4267200" cy="1830388"/>
          </a:xfrm>
        </p:spPr>
        <p:txBody>
          <a:bodyPr>
            <a:normAutofit fontScale="70000" lnSpcReduction="20000"/>
          </a:bodyPr>
          <a:lstStyle/>
          <a:p>
            <a:pPr eaLnBrk="1" hangingPunct="1">
              <a:buFontTx/>
              <a:buNone/>
            </a:pPr>
            <a:endParaRPr lang="en-US" sz="1800" smtClean="0">
              <a:latin typeface="Helvetica" pitchFamily="34" charset="0"/>
            </a:endParaRPr>
          </a:p>
          <a:p>
            <a:pPr eaLnBrk="1" hangingPunct="1"/>
            <a:endParaRPr lang="en-US" sz="800" smtClean="0">
              <a:latin typeface="Helvetica" pitchFamily="34" charset="0"/>
            </a:endParaRPr>
          </a:p>
          <a:p>
            <a:pPr eaLnBrk="1" hangingPunct="1"/>
            <a:r>
              <a:rPr lang="en-US" b="1" u="sng" smtClean="0">
                <a:latin typeface="Helvetica" pitchFamily="34" charset="0"/>
              </a:rPr>
              <a:t>Task Initiation</a:t>
            </a:r>
            <a:r>
              <a:rPr lang="en-US" b="1" smtClean="0">
                <a:latin typeface="Helvetica" pitchFamily="34" charset="0"/>
              </a:rPr>
              <a:t>:</a:t>
            </a:r>
            <a:r>
              <a:rPr lang="en-US" smtClean="0">
                <a:latin typeface="Helvetica" pitchFamily="34" charset="0"/>
              </a:rPr>
              <a:t> The ability to begin projects without undue procrastination, in an efficient or timely fashion.</a:t>
            </a:r>
          </a:p>
          <a:p>
            <a:pPr eaLnBrk="1" hangingPunct="1"/>
            <a:endParaRPr lang="en-US" smtClean="0">
              <a:latin typeface="Helvetica" pitchFamily="34" charset="0"/>
            </a:endParaRPr>
          </a:p>
        </p:txBody>
      </p:sp>
      <p:pic>
        <p:nvPicPr>
          <p:cNvPr id="13316" name="Picture 4" descr="Procrastin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600200"/>
            <a:ext cx="41148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buFont typeface="Wingdings" pitchFamily="2" charset="2"/>
              <a:buNone/>
            </a:pPr>
            <a:r>
              <a:rPr lang="en-US" sz="2800" i="1" smtClean="0">
                <a:solidFill>
                  <a:schemeClr val="tx1"/>
                </a:solidFill>
                <a:latin typeface="Helvetica" pitchFamily="34" charset="0"/>
              </a:rPr>
              <a:t>Executive Skills: Definitions</a:t>
            </a:r>
            <a:endParaRPr lang="en-US" b="1" smtClean="0">
              <a:solidFill>
                <a:schemeClr val="tx1"/>
              </a:solidFill>
              <a:latin typeface="Helvetica" pitchFamily="34" charset="0"/>
            </a:endParaRPr>
          </a:p>
        </p:txBody>
      </p:sp>
      <p:sp>
        <p:nvSpPr>
          <p:cNvPr id="14339" name="Rectangle 3"/>
          <p:cNvSpPr>
            <a:spLocks noGrp="1" noChangeArrowheads="1"/>
          </p:cNvSpPr>
          <p:nvPr>
            <p:ph type="body" idx="1"/>
          </p:nvPr>
        </p:nvSpPr>
        <p:spPr>
          <a:xfrm>
            <a:off x="457200" y="1143000"/>
            <a:ext cx="8229600" cy="2820988"/>
          </a:xfrm>
        </p:spPr>
        <p:txBody>
          <a:bodyPr/>
          <a:lstStyle/>
          <a:p>
            <a:pPr eaLnBrk="1" hangingPunct="1">
              <a:buFontTx/>
              <a:buNone/>
            </a:pPr>
            <a:r>
              <a:rPr lang="en-US" sz="2400" b="1" u="sng" smtClean="0">
                <a:latin typeface="Helvetica" pitchFamily="34" charset="0"/>
              </a:rPr>
              <a:t>Planning/Prioritization</a:t>
            </a:r>
            <a:r>
              <a:rPr lang="en-US" sz="2400" b="1" smtClean="0">
                <a:latin typeface="Helvetica" pitchFamily="34" charset="0"/>
              </a:rPr>
              <a:t>:</a:t>
            </a:r>
            <a:r>
              <a:rPr lang="en-US" sz="2000" b="1" smtClean="0">
                <a:latin typeface="Helvetica" pitchFamily="34" charset="0"/>
              </a:rPr>
              <a:t>  </a:t>
            </a:r>
            <a:r>
              <a:rPr lang="en-US" sz="2400" smtClean="0">
                <a:latin typeface="Helvetica" pitchFamily="34" charset="0"/>
              </a:rPr>
              <a:t>The ability to create a roadmap to reach a goal or to complete a task. It also involves being able to make decisions about what’s important to focus on and what’s not important.</a:t>
            </a:r>
          </a:p>
          <a:p>
            <a:pPr eaLnBrk="1" hangingPunct="1">
              <a:buFontTx/>
              <a:buNone/>
            </a:pPr>
            <a:endParaRPr lang="en-US" sz="2400" smtClean="0">
              <a:latin typeface="Helvetica" pitchFamily="34" charset="0"/>
            </a:endParaRPr>
          </a:p>
        </p:txBody>
      </p:sp>
      <p:pic>
        <p:nvPicPr>
          <p:cNvPr id="14340" name="Picture 4" descr="Pl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3048000"/>
            <a:ext cx="63246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buFont typeface="Wingdings" pitchFamily="2" charset="2"/>
              <a:buNone/>
            </a:pPr>
            <a:r>
              <a:rPr lang="en-US" sz="2800" i="1" smtClean="0">
                <a:solidFill>
                  <a:schemeClr val="tx1"/>
                </a:solidFill>
                <a:latin typeface="Helvetica" pitchFamily="34" charset="0"/>
              </a:rPr>
              <a:t>Executive Skills: Definitions</a:t>
            </a:r>
            <a:endParaRPr lang="en-US" b="1" smtClean="0">
              <a:solidFill>
                <a:schemeClr val="tx1"/>
              </a:solidFill>
              <a:latin typeface="Helvetica" pitchFamily="34" charset="0"/>
            </a:endParaRPr>
          </a:p>
        </p:txBody>
      </p:sp>
      <p:sp>
        <p:nvSpPr>
          <p:cNvPr id="15363" name="Rectangle 3"/>
          <p:cNvSpPr>
            <a:spLocks noGrp="1" noChangeArrowheads="1"/>
          </p:cNvSpPr>
          <p:nvPr>
            <p:ph type="body" idx="1"/>
          </p:nvPr>
        </p:nvSpPr>
        <p:spPr/>
        <p:txBody>
          <a:bodyPr/>
          <a:lstStyle/>
          <a:p>
            <a:pPr eaLnBrk="1" hangingPunct="1">
              <a:buFontTx/>
              <a:buNone/>
            </a:pPr>
            <a:endParaRPr lang="en-US" sz="1800" smtClean="0">
              <a:latin typeface="Helvetica" pitchFamily="34" charset="0"/>
            </a:endParaRPr>
          </a:p>
          <a:p>
            <a:pPr eaLnBrk="1" hangingPunct="1"/>
            <a:r>
              <a:rPr lang="en-US" sz="4000" b="1" u="sng" smtClean="0">
                <a:latin typeface="Helvetica" pitchFamily="34" charset="0"/>
              </a:rPr>
              <a:t>Organization</a:t>
            </a:r>
            <a:r>
              <a:rPr lang="en-US" sz="4000" b="1" smtClean="0">
                <a:latin typeface="Helvetica" pitchFamily="34" charset="0"/>
              </a:rPr>
              <a:t>: </a:t>
            </a:r>
            <a:r>
              <a:rPr lang="en-US" sz="4000" smtClean="0">
                <a:latin typeface="Helvetica" pitchFamily="34" charset="0"/>
              </a:rPr>
              <a:t>The ability to create and maintain systems to keep track of information or materials.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dirty="0" smtClean="0"/>
              <a:t>Time Management</a:t>
            </a:r>
          </a:p>
        </p:txBody>
      </p:sp>
      <p:sp>
        <p:nvSpPr>
          <p:cNvPr id="17411" name="Rectangle 3"/>
          <p:cNvSpPr>
            <a:spLocks noGrp="1" noChangeArrowheads="1"/>
          </p:cNvSpPr>
          <p:nvPr>
            <p:ph type="body" idx="1"/>
          </p:nvPr>
        </p:nvSpPr>
        <p:spPr>
          <a:xfrm>
            <a:off x="457200" y="1447800"/>
            <a:ext cx="7315200" cy="4114800"/>
          </a:xfrm>
        </p:spPr>
        <p:txBody>
          <a:bodyPr/>
          <a:lstStyle/>
          <a:p>
            <a:pPr eaLnBrk="1" hangingPunct="1"/>
            <a:r>
              <a:rPr lang="en-US" smtClean="0"/>
              <a:t>One of the skill deficits of executive function disorders is the inability to properly manage time. </a:t>
            </a:r>
            <a:r>
              <a:rPr lang="en-US" u="sng" smtClean="0"/>
              <a:t>Time management</a:t>
            </a:r>
            <a:r>
              <a:rPr lang="en-US" smtClean="0"/>
              <a:t> includes the ability to understand, be aware of, and regulate activity according to time constraints.</a:t>
            </a:r>
          </a:p>
        </p:txBody>
      </p:sp>
      <p:sp>
        <p:nvSpPr>
          <p:cNvPr id="283652" name="Rectangle 4"/>
          <p:cNvSpPr>
            <a:spLocks noChangeArrowheads="1"/>
          </p:cNvSpPr>
          <p:nvPr/>
        </p:nvSpPr>
        <p:spPr bwMode="auto">
          <a:xfrm>
            <a:off x="5915025" y="6518275"/>
            <a:ext cx="3049588" cy="339725"/>
          </a:xfrm>
          <a:prstGeom prst="rect">
            <a:avLst/>
          </a:prstGeom>
          <a:noFill/>
          <a:ln w="9525">
            <a:noFill/>
            <a:miter lim="800000"/>
            <a:headEnd/>
            <a:tailEnd/>
          </a:ln>
          <a:effectLst/>
        </p:spPr>
        <p:txBody>
          <a:bodyPr wrap="none">
            <a:spAutoFit/>
          </a:bodyPr>
          <a:lstStyle/>
          <a:p>
            <a:pPr lvl="3">
              <a:lnSpc>
                <a:spcPct val="90000"/>
              </a:lnSpc>
              <a:spcBef>
                <a:spcPct val="20000"/>
              </a:spcBef>
              <a:buClr>
                <a:schemeClr val="accent2"/>
              </a:buClr>
              <a:buSzPct val="70000"/>
              <a:buFont typeface="Wingdings" pitchFamily="2" charset="2"/>
              <a:buNone/>
              <a:defRPr/>
            </a:pPr>
            <a:r>
              <a:rPr lang="en-US" sz="1800">
                <a:effectLst>
                  <a:outerShdw blurRad="38100" dist="38100" dir="2700000" algn="tl">
                    <a:srgbClr val="000000"/>
                  </a:outerShdw>
                </a:effectLst>
                <a:latin typeface="Garamond" pitchFamily="18" charset="0"/>
              </a:rPr>
              <a:t>Keeley, S. (2003)</a:t>
            </a:r>
          </a:p>
        </p:txBody>
      </p:sp>
      <p:pic>
        <p:nvPicPr>
          <p:cNvPr id="17413" name="Picture 5" descr="MMj02951530000[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3352800"/>
            <a:ext cx="2590800"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dirty="0" smtClean="0"/>
              <a:t>Judging Time Required</a:t>
            </a:r>
          </a:p>
        </p:txBody>
      </p:sp>
      <p:sp>
        <p:nvSpPr>
          <p:cNvPr id="18435" name="Rectangle 3"/>
          <p:cNvSpPr>
            <a:spLocks noGrp="1" noChangeArrowheads="1"/>
          </p:cNvSpPr>
          <p:nvPr>
            <p:ph type="body" idx="1"/>
          </p:nvPr>
        </p:nvSpPr>
        <p:spPr/>
        <p:txBody>
          <a:bodyPr/>
          <a:lstStyle/>
          <a:p>
            <a:pPr eaLnBrk="1" hangingPunct="1"/>
            <a:r>
              <a:rPr lang="en-US" smtClean="0"/>
              <a:t>Estimating the time necessary to complete tasks is imperative and typically an area where students develop an impasse. </a:t>
            </a:r>
          </a:p>
          <a:p>
            <a:pPr eaLnBrk="1" hangingPunct="1"/>
            <a:r>
              <a:rPr lang="en-US" smtClean="0"/>
              <a:t>Often the students doesn’t calculate time between activities, and travel time to and from activities.</a:t>
            </a:r>
          </a:p>
        </p:txBody>
      </p:sp>
      <p:sp>
        <p:nvSpPr>
          <p:cNvPr id="285700" name="Rectangle 4"/>
          <p:cNvSpPr>
            <a:spLocks noChangeArrowheads="1"/>
          </p:cNvSpPr>
          <p:nvPr/>
        </p:nvSpPr>
        <p:spPr bwMode="auto">
          <a:xfrm>
            <a:off x="5915025" y="6518275"/>
            <a:ext cx="3106738" cy="339725"/>
          </a:xfrm>
          <a:prstGeom prst="rect">
            <a:avLst/>
          </a:prstGeom>
          <a:noFill/>
          <a:ln w="9525">
            <a:noFill/>
            <a:miter lim="800000"/>
            <a:headEnd/>
            <a:tailEnd/>
          </a:ln>
          <a:effectLst/>
        </p:spPr>
        <p:txBody>
          <a:bodyPr wrap="none">
            <a:spAutoFit/>
          </a:bodyPr>
          <a:lstStyle/>
          <a:p>
            <a:pPr lvl="3">
              <a:lnSpc>
                <a:spcPct val="90000"/>
              </a:lnSpc>
              <a:spcBef>
                <a:spcPct val="20000"/>
              </a:spcBef>
              <a:buClr>
                <a:schemeClr val="accent2"/>
              </a:buClr>
              <a:buSzPct val="70000"/>
              <a:buFont typeface="Wingdings" pitchFamily="2" charset="2"/>
              <a:buNone/>
              <a:defRPr/>
            </a:pPr>
            <a:r>
              <a:rPr lang="en-US" sz="1800">
                <a:effectLst>
                  <a:outerShdw blurRad="38100" dist="38100" dir="2700000" algn="tl">
                    <a:srgbClr val="000000"/>
                  </a:outerShdw>
                </a:effectLst>
                <a:latin typeface="Garamond" pitchFamily="18" charset="0"/>
              </a:rPr>
              <a:t>Keeley, S.  (2003)</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81000" y="228600"/>
            <a:ext cx="8153400" cy="1143000"/>
          </a:xfrm>
        </p:spPr>
        <p:txBody>
          <a:bodyPr/>
          <a:lstStyle/>
          <a:p>
            <a:pPr eaLnBrk="1" hangingPunct="1">
              <a:buFont typeface="Wingdings" pitchFamily="2" charset="2"/>
              <a:buNone/>
            </a:pPr>
            <a:r>
              <a:rPr lang="en-US" sz="2800" i="1" smtClean="0">
                <a:solidFill>
                  <a:schemeClr val="tx1"/>
                </a:solidFill>
                <a:latin typeface="Helvetica" pitchFamily="34" charset="0"/>
              </a:rPr>
              <a:t>Executive Skills: Definitions</a:t>
            </a:r>
            <a:endParaRPr lang="en-US" b="1" smtClean="0">
              <a:solidFill>
                <a:schemeClr val="tx1"/>
              </a:solidFill>
              <a:latin typeface="Helvetica" pitchFamily="34" charset="0"/>
            </a:endParaRPr>
          </a:p>
        </p:txBody>
      </p:sp>
      <p:sp>
        <p:nvSpPr>
          <p:cNvPr id="19459" name="Rectangle 3"/>
          <p:cNvSpPr>
            <a:spLocks noGrp="1" noChangeArrowheads="1"/>
          </p:cNvSpPr>
          <p:nvPr>
            <p:ph type="body" idx="1"/>
          </p:nvPr>
        </p:nvSpPr>
        <p:spPr>
          <a:xfrm>
            <a:off x="263525" y="990600"/>
            <a:ext cx="7386638" cy="5562600"/>
          </a:xfrm>
        </p:spPr>
        <p:txBody>
          <a:bodyPr/>
          <a:lstStyle/>
          <a:p>
            <a:pPr eaLnBrk="1" hangingPunct="1">
              <a:lnSpc>
                <a:spcPct val="90000"/>
              </a:lnSpc>
              <a:buFontTx/>
              <a:buNone/>
            </a:pPr>
            <a:endParaRPr lang="en-US" sz="900" smtClean="0">
              <a:latin typeface="Helvetica" pitchFamily="34" charset="0"/>
            </a:endParaRPr>
          </a:p>
          <a:p>
            <a:pPr eaLnBrk="1" hangingPunct="1">
              <a:lnSpc>
                <a:spcPct val="90000"/>
              </a:lnSpc>
            </a:pPr>
            <a:r>
              <a:rPr lang="en-US" sz="2400" b="1" u="sng" smtClean="0"/>
              <a:t>Flexibility</a:t>
            </a:r>
            <a:r>
              <a:rPr lang="en-US" sz="2400" b="1" smtClean="0"/>
              <a:t>:</a:t>
            </a:r>
            <a:r>
              <a:rPr lang="en-US" sz="2400" smtClean="0"/>
              <a:t> The ability to revise plans in the face of obstacles, setbacks, new information or mistakes.  It relates to an adaptability to changing conditions.</a:t>
            </a:r>
          </a:p>
          <a:p>
            <a:pPr eaLnBrk="1" hangingPunct="1">
              <a:lnSpc>
                <a:spcPct val="90000"/>
              </a:lnSpc>
            </a:pPr>
            <a:endParaRPr lang="en-US" sz="2400" smtClean="0"/>
          </a:p>
          <a:p>
            <a:pPr eaLnBrk="1" hangingPunct="1">
              <a:lnSpc>
                <a:spcPct val="90000"/>
              </a:lnSpc>
            </a:pPr>
            <a:r>
              <a:rPr lang="en-US" sz="2400" b="1" u="sng" smtClean="0"/>
              <a:t>Goal-directed persistence</a:t>
            </a:r>
            <a:r>
              <a:rPr lang="en-US" sz="2400" b="1" smtClean="0"/>
              <a:t>:</a:t>
            </a:r>
            <a:r>
              <a:rPr lang="en-US" sz="2400" smtClean="0"/>
              <a:t> The capacity to have a goal, follow through to the completion of the goal, and not be put off by or distracted by competing interests. </a:t>
            </a:r>
          </a:p>
          <a:p>
            <a:pPr eaLnBrk="1" hangingPunct="1">
              <a:lnSpc>
                <a:spcPct val="90000"/>
              </a:lnSpc>
            </a:pPr>
            <a:endParaRPr lang="en-US" sz="2400" smtClean="0"/>
          </a:p>
          <a:p>
            <a:pPr eaLnBrk="1" hangingPunct="1">
              <a:lnSpc>
                <a:spcPct val="90000"/>
              </a:lnSpc>
            </a:pPr>
            <a:r>
              <a:rPr lang="en-US" sz="2400" b="1" u="sng" smtClean="0"/>
              <a:t>Metacognition</a:t>
            </a:r>
            <a:r>
              <a:rPr lang="en-US" sz="2400" b="1" smtClean="0"/>
              <a:t>:</a:t>
            </a:r>
            <a:r>
              <a:rPr lang="en-US" sz="2400" smtClean="0"/>
              <a:t> The ability to stand back and take a birds-eye view of oneself in a situation.  It is an ability to observe how you problem solve. It also includes self-monitoring and self-evaluative skills (e.g., asking yourself, “How am I doing? or How did I do?”).</a:t>
            </a:r>
          </a:p>
          <a:p>
            <a:pPr eaLnBrk="1" hangingPunct="1">
              <a:lnSpc>
                <a:spcPct val="90000"/>
              </a:lnSpc>
            </a:pPr>
            <a:endParaRPr lang="en-US" sz="900" b="1" smtClean="0">
              <a:latin typeface="Helvetica" pitchFamily="34" charset="0"/>
            </a:endParaRPr>
          </a:p>
        </p:txBody>
      </p:sp>
      <p:sp>
        <p:nvSpPr>
          <p:cNvPr id="19460" name="Rectangle 4"/>
          <p:cNvSpPr>
            <a:spLocks noChangeArrowheads="1"/>
          </p:cNvSpPr>
          <p:nvPr/>
        </p:nvSpPr>
        <p:spPr bwMode="auto">
          <a:xfrm>
            <a:off x="365125" y="330200"/>
            <a:ext cx="184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endParaRPr lang="en-US" sz="3600">
              <a:latin typeface="Helvetic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Placeholder 6" descr="clutter.jpg"/>
          <p:cNvPicPr>
            <a:picLocks noGrp="1" noChangeAspect="1"/>
          </p:cNvPicPr>
          <p:nvPr>
            <p:ph type="pic" idx="1"/>
          </p:nvPr>
        </p:nvPicPr>
        <p:blipFill>
          <a:blip r:embed="rId3">
            <a:extLst>
              <a:ext uri="{28A0092B-C50C-407E-A947-70E740481C1C}">
                <a14:useLocalDpi xmlns:a14="http://schemas.microsoft.com/office/drawing/2010/main" val="0"/>
              </a:ext>
            </a:extLst>
          </a:blip>
          <a:srcRect t="12500" b="12500"/>
          <a:stretch>
            <a:fillRect/>
          </a:stretch>
        </p:blipFill>
        <p:spPr>
          <a:xfrm>
            <a:off x="0" y="209550"/>
            <a:ext cx="7696200" cy="4514850"/>
          </a:xfrm>
        </p:spPr>
      </p:pic>
      <p:sp>
        <p:nvSpPr>
          <p:cNvPr id="4099" name="Title 7"/>
          <p:cNvSpPr>
            <a:spLocks noGrp="1"/>
          </p:cNvSpPr>
          <p:nvPr>
            <p:ph type="title"/>
          </p:nvPr>
        </p:nvSpPr>
        <p:spPr>
          <a:xfrm>
            <a:off x="304800" y="5486400"/>
            <a:ext cx="8686800" cy="566738"/>
          </a:xfrm>
        </p:spPr>
        <p:txBody>
          <a:bodyPr>
            <a:normAutofit fontScale="90000"/>
          </a:bodyPr>
          <a:lstStyle/>
          <a:p>
            <a:pPr algn="ctr" eaLnBrk="1" hangingPunct="1"/>
            <a:r>
              <a:rPr lang="en-US" sz="3600" smtClean="0"/>
              <a:t>Why I was chosen to teach organization skills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4"/>
          <p:cNvSpPr>
            <a:spLocks noGrp="1"/>
          </p:cNvSpPr>
          <p:nvPr>
            <p:ph type="title"/>
          </p:nvPr>
        </p:nvSpPr>
        <p:spPr/>
        <p:txBody>
          <a:bodyPr/>
          <a:lstStyle/>
          <a:p>
            <a:pPr algn="ctr"/>
            <a:r>
              <a:rPr lang="en-US" smtClean="0"/>
              <a:t>Websites I use for myself</a:t>
            </a:r>
          </a:p>
        </p:txBody>
      </p:sp>
      <p:sp>
        <p:nvSpPr>
          <p:cNvPr id="5123" name="Content Placeholder 5"/>
          <p:cNvSpPr>
            <a:spLocks noGrp="1"/>
          </p:cNvSpPr>
          <p:nvPr>
            <p:ph idx="1"/>
          </p:nvPr>
        </p:nvSpPr>
        <p:spPr>
          <a:xfrm>
            <a:off x="263525" y="1598613"/>
            <a:ext cx="7386638" cy="2363787"/>
          </a:xfrm>
        </p:spPr>
        <p:txBody>
          <a:bodyPr/>
          <a:lstStyle/>
          <a:p>
            <a:r>
              <a:rPr lang="en-US" smtClean="0">
                <a:hlinkClick r:id="rId3"/>
              </a:rPr>
              <a:t>http://www.sparkpeople.com/</a:t>
            </a:r>
            <a:endParaRPr lang="en-US" smtClean="0"/>
          </a:p>
          <a:p>
            <a:endParaRPr lang="en-US" smtClean="0"/>
          </a:p>
          <a:p>
            <a:endParaRPr lang="en-US" smtClean="0"/>
          </a:p>
          <a:p>
            <a:pPr>
              <a:buFontTx/>
              <a:buNone/>
            </a:pPr>
            <a:endParaRPr lang="en-US" smtClean="0"/>
          </a:p>
        </p:txBody>
      </p:sp>
      <p:pic>
        <p:nvPicPr>
          <p:cNvPr id="5124" name="Picture 9" descr="sparkpeople%20log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2438400"/>
            <a:ext cx="7239000" cy="13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Box 10"/>
          <p:cNvSpPr txBox="1">
            <a:spLocks noChangeArrowheads="1"/>
          </p:cNvSpPr>
          <p:nvPr/>
        </p:nvSpPr>
        <p:spPr bwMode="auto">
          <a:xfrm>
            <a:off x="2057400" y="4495800"/>
            <a:ext cx="5410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r>
              <a:rPr lang="en-US" sz="4000"/>
              <a:t>http://www.flylady.net/</a:t>
            </a:r>
          </a:p>
        </p:txBody>
      </p:sp>
      <p:pic>
        <p:nvPicPr>
          <p:cNvPr id="5126" name="Picture 2" descr="FlyLady's FlyTo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3886200"/>
            <a:ext cx="1704975"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Zitsbra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28600"/>
            <a:ext cx="82296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idx="1"/>
          </p:nvPr>
        </p:nvSpPr>
        <p:spPr>
          <a:xfrm>
            <a:off x="152400" y="152400"/>
            <a:ext cx="7386638" cy="4497388"/>
          </a:xfrm>
        </p:spPr>
        <p:txBody>
          <a:bodyPr/>
          <a:lstStyle/>
          <a:p>
            <a:pPr eaLnBrk="1" hangingPunct="1"/>
            <a:r>
              <a:rPr lang="en-US" sz="2800" smtClean="0"/>
              <a:t>People with executive function problems have difficulty with planning, organizing and managing time and space. They also show weakness with "working memory" (or "seeing in your mind's eye"), which is an important tool in guiding one's actions </a:t>
            </a:r>
          </a:p>
        </p:txBody>
      </p:sp>
      <p:pic>
        <p:nvPicPr>
          <p:cNvPr id="7171" name="Picture 5" descr="i080715cath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8000"/>
            <a:ext cx="7391400"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buFont typeface="Wingdings" pitchFamily="2" charset="2"/>
              <a:buNone/>
            </a:pPr>
            <a:r>
              <a:rPr lang="en-US" smtClean="0">
                <a:solidFill>
                  <a:schemeClr val="tx1"/>
                </a:solidFill>
                <a:latin typeface="Helvetica" pitchFamily="34" charset="0"/>
              </a:rPr>
              <a:t>Executive Skills: Definitions</a:t>
            </a:r>
            <a:endParaRPr lang="en-US" b="1" smtClean="0">
              <a:solidFill>
                <a:schemeClr val="tx1"/>
              </a:solidFill>
              <a:latin typeface="Helvetica" pitchFamily="34" charset="0"/>
            </a:endParaRPr>
          </a:p>
        </p:txBody>
      </p:sp>
      <p:sp>
        <p:nvSpPr>
          <p:cNvPr id="8195" name="Rectangle 3"/>
          <p:cNvSpPr>
            <a:spLocks noGrp="1" noChangeArrowheads="1"/>
          </p:cNvSpPr>
          <p:nvPr>
            <p:ph type="body" sz="half" idx="2"/>
          </p:nvPr>
        </p:nvSpPr>
        <p:spPr>
          <a:xfrm>
            <a:off x="4038600" y="1295400"/>
            <a:ext cx="4800600" cy="4724400"/>
          </a:xfrm>
        </p:spPr>
        <p:txBody>
          <a:bodyPr/>
          <a:lstStyle/>
          <a:p>
            <a:pPr eaLnBrk="1" hangingPunct="1">
              <a:lnSpc>
                <a:spcPct val="90000"/>
              </a:lnSpc>
            </a:pPr>
            <a:r>
              <a:rPr lang="en-US" b="1" u="sng" smtClean="0">
                <a:latin typeface="Helvetica" pitchFamily="34" charset="0"/>
              </a:rPr>
              <a:t>Response Inhibition</a:t>
            </a:r>
            <a:r>
              <a:rPr lang="en-US" b="1" smtClean="0">
                <a:latin typeface="Helvetica" pitchFamily="34" charset="0"/>
              </a:rPr>
              <a:t>:</a:t>
            </a:r>
            <a:r>
              <a:rPr lang="en-US" smtClean="0">
                <a:latin typeface="Helvetica" pitchFamily="34" charset="0"/>
              </a:rPr>
              <a:t> The capacity to think before you act – this ability to resist the urge to say or do something allows us the time to evaluate a situation and how our behavior might impact it.</a:t>
            </a:r>
          </a:p>
          <a:p>
            <a:pPr eaLnBrk="1" hangingPunct="1">
              <a:lnSpc>
                <a:spcPct val="90000"/>
              </a:lnSpc>
            </a:pPr>
            <a:endParaRPr lang="en-US" smtClean="0">
              <a:latin typeface="Helvetica" pitchFamily="34" charset="0"/>
            </a:endParaRPr>
          </a:p>
          <a:p>
            <a:pPr eaLnBrk="1" hangingPunct="1">
              <a:lnSpc>
                <a:spcPct val="90000"/>
              </a:lnSpc>
            </a:pPr>
            <a:endParaRPr lang="en-US" sz="2000" smtClean="0">
              <a:latin typeface="Helvetica" pitchFamily="34" charset="0"/>
            </a:endParaRPr>
          </a:p>
          <a:p>
            <a:pPr eaLnBrk="1" hangingPunct="1">
              <a:lnSpc>
                <a:spcPct val="90000"/>
              </a:lnSpc>
            </a:pPr>
            <a:endParaRPr lang="en-US" sz="2400" smtClean="0">
              <a:latin typeface="Helvetica" pitchFamily="34" charset="0"/>
            </a:endParaRPr>
          </a:p>
        </p:txBody>
      </p:sp>
      <p:pic>
        <p:nvPicPr>
          <p:cNvPr id="8196" name="Picture 8" descr="ThinkBeforeYouAc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00238"/>
            <a:ext cx="4038600" cy="459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buFont typeface="Wingdings" pitchFamily="2" charset="2"/>
              <a:buNone/>
            </a:pPr>
            <a:r>
              <a:rPr lang="en-US" sz="4400" smtClean="0">
                <a:solidFill>
                  <a:schemeClr val="tx1"/>
                </a:solidFill>
                <a:latin typeface="Helvetica" pitchFamily="34" charset="0"/>
              </a:rPr>
              <a:t>Executive Skills: Definitions</a:t>
            </a:r>
            <a:endParaRPr lang="en-US" sz="6000" b="1" smtClean="0">
              <a:solidFill>
                <a:schemeClr val="tx1"/>
              </a:solidFill>
              <a:latin typeface="Helvetica" pitchFamily="34" charset="0"/>
            </a:endParaRPr>
          </a:p>
        </p:txBody>
      </p:sp>
      <p:sp>
        <p:nvSpPr>
          <p:cNvPr id="9219" name="Rectangle 3"/>
          <p:cNvSpPr>
            <a:spLocks noGrp="1" noChangeArrowheads="1"/>
          </p:cNvSpPr>
          <p:nvPr>
            <p:ph type="body" idx="1"/>
          </p:nvPr>
        </p:nvSpPr>
        <p:spPr>
          <a:xfrm>
            <a:off x="263525" y="1598613"/>
            <a:ext cx="5832475" cy="3354387"/>
          </a:xfrm>
        </p:spPr>
        <p:txBody>
          <a:bodyPr/>
          <a:lstStyle/>
          <a:p>
            <a:pPr eaLnBrk="1" hangingPunct="1"/>
            <a:endParaRPr lang="en-US" sz="800" smtClean="0">
              <a:latin typeface="Helvetica" pitchFamily="34" charset="0"/>
            </a:endParaRPr>
          </a:p>
          <a:p>
            <a:pPr eaLnBrk="1" hangingPunct="1"/>
            <a:r>
              <a:rPr lang="en-US" sz="2800" b="1" u="sng" smtClean="0">
                <a:latin typeface="Helvetica" pitchFamily="34" charset="0"/>
              </a:rPr>
              <a:t>Working Memory</a:t>
            </a:r>
            <a:r>
              <a:rPr lang="en-US" sz="2800" b="1" smtClean="0">
                <a:latin typeface="Helvetica" pitchFamily="34" charset="0"/>
              </a:rPr>
              <a:t>:</a:t>
            </a:r>
            <a:r>
              <a:rPr lang="en-US" sz="2800" smtClean="0">
                <a:latin typeface="Helvetica" pitchFamily="34" charset="0"/>
              </a:rPr>
              <a:t> The ability to hold information in memory while performing complex tasks. . It incorporates the ability to draw on past learning or experience to apply to the situation at hand or to project into the future. </a:t>
            </a:r>
          </a:p>
          <a:p>
            <a:pPr eaLnBrk="1" hangingPunct="1">
              <a:buFontTx/>
              <a:buNone/>
            </a:pPr>
            <a:endParaRPr lang="en-US" sz="2800" smtClean="0">
              <a:latin typeface="Helvetica" pitchFamily="34" charset="0"/>
            </a:endParaRPr>
          </a:p>
          <a:p>
            <a:pPr eaLnBrk="1" hangingPunct="1">
              <a:buFontTx/>
              <a:buNone/>
            </a:pPr>
            <a:endParaRPr lang="en-US" sz="2800" smtClean="0">
              <a:latin typeface="Helvetica" pitchFamily="34" charset="0"/>
            </a:endParaRPr>
          </a:p>
          <a:p>
            <a:pPr eaLnBrk="1" hangingPunct="1"/>
            <a:endParaRPr lang="en-US" sz="2800" smtClean="0">
              <a:latin typeface="Helvetica" pitchFamily="34" charset="0"/>
            </a:endParaRPr>
          </a:p>
        </p:txBody>
      </p:sp>
      <p:pic>
        <p:nvPicPr>
          <p:cNvPr id="9220" name="Picture 4" descr="memor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6313" y="1295400"/>
            <a:ext cx="2859087"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buFont typeface="Wingdings" pitchFamily="2" charset="2"/>
              <a:buNone/>
            </a:pPr>
            <a:r>
              <a:rPr lang="en-US" smtClean="0">
                <a:solidFill>
                  <a:schemeClr val="tx1"/>
                </a:solidFill>
                <a:latin typeface="Helvetica" pitchFamily="34" charset="0"/>
              </a:rPr>
              <a:t>Executive Skills: Definitions</a:t>
            </a:r>
            <a:endParaRPr lang="en-US" sz="5400" b="1" smtClean="0">
              <a:solidFill>
                <a:schemeClr val="tx1"/>
              </a:solidFill>
              <a:latin typeface="Helvetica" pitchFamily="34" charset="0"/>
            </a:endParaRPr>
          </a:p>
        </p:txBody>
      </p:sp>
      <p:sp>
        <p:nvSpPr>
          <p:cNvPr id="10243" name="Rectangle 3"/>
          <p:cNvSpPr>
            <a:spLocks noGrp="1" noChangeArrowheads="1"/>
          </p:cNvSpPr>
          <p:nvPr>
            <p:ph type="body" idx="1"/>
          </p:nvPr>
        </p:nvSpPr>
        <p:spPr>
          <a:xfrm>
            <a:off x="4800600" y="1447800"/>
            <a:ext cx="3992563" cy="2363788"/>
          </a:xfrm>
        </p:spPr>
        <p:txBody>
          <a:bodyPr>
            <a:normAutofit fontScale="85000" lnSpcReduction="20000"/>
          </a:bodyPr>
          <a:lstStyle/>
          <a:p>
            <a:pPr eaLnBrk="1" hangingPunct="1">
              <a:buFontTx/>
              <a:buNone/>
            </a:pPr>
            <a:endParaRPr lang="en-US" sz="1800" smtClean="0">
              <a:latin typeface="Helvetica" pitchFamily="34" charset="0"/>
            </a:endParaRPr>
          </a:p>
          <a:p>
            <a:pPr eaLnBrk="1" hangingPunct="1"/>
            <a:endParaRPr lang="en-US" sz="800" smtClean="0">
              <a:latin typeface="Helvetica" pitchFamily="34" charset="0"/>
            </a:endParaRPr>
          </a:p>
          <a:p>
            <a:pPr eaLnBrk="1" hangingPunct="1"/>
            <a:r>
              <a:rPr lang="en-US" sz="2800" b="1" u="sng" smtClean="0">
                <a:latin typeface="Helvetica" pitchFamily="34" charset="0"/>
              </a:rPr>
              <a:t>Emotional Control</a:t>
            </a:r>
            <a:r>
              <a:rPr lang="en-US" sz="2800" b="1" smtClean="0">
                <a:latin typeface="Helvetica" pitchFamily="34" charset="0"/>
              </a:rPr>
              <a:t>:</a:t>
            </a:r>
            <a:r>
              <a:rPr lang="en-US" sz="2800" smtClean="0">
                <a:latin typeface="Helvetica" pitchFamily="34" charset="0"/>
              </a:rPr>
              <a:t> The ability to manage emotions in order to achieve goals, complete tasks, or control and direct behavior.</a:t>
            </a:r>
            <a:endParaRPr lang="en-US" sz="4000" smtClean="0">
              <a:latin typeface="Helvetica" pitchFamily="34" charset="0"/>
            </a:endParaRPr>
          </a:p>
          <a:p>
            <a:pPr eaLnBrk="1" hangingPunct="1"/>
            <a:endParaRPr lang="en-US" sz="4000" smtClean="0">
              <a:latin typeface="Helvetica" pitchFamily="34" charset="0"/>
            </a:endParaRPr>
          </a:p>
        </p:txBody>
      </p:sp>
      <p:pic>
        <p:nvPicPr>
          <p:cNvPr id="10244" name="Picture 4" descr="autism_in_childr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371600"/>
            <a:ext cx="3810000" cy="488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brain-structures-autis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0"/>
            <a:ext cx="8610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652</Words>
  <Application>Microsoft Office PowerPoint</Application>
  <PresentationFormat>On-screen Show (4:3)</PresentationFormat>
  <Paragraphs>65</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    Executive Functioning Teaching Organization and Study Skills </vt:lpstr>
      <vt:lpstr>Why I was chosen to teach organization skills</vt:lpstr>
      <vt:lpstr>Websites I use for myself</vt:lpstr>
      <vt:lpstr>PowerPoint Presentation</vt:lpstr>
      <vt:lpstr>PowerPoint Presentation</vt:lpstr>
      <vt:lpstr>Executive Skills: Definitions</vt:lpstr>
      <vt:lpstr>Executive Skills: Definitions</vt:lpstr>
      <vt:lpstr>Executive Skills: Definitions</vt:lpstr>
      <vt:lpstr>PowerPoint Presentation</vt:lpstr>
      <vt:lpstr>Executive Skills: Definitions</vt:lpstr>
      <vt:lpstr>Executive Skills: Definitions</vt:lpstr>
      <vt:lpstr>Executive Skills: Definitions</vt:lpstr>
      <vt:lpstr>Executive Skills: Definitions</vt:lpstr>
      <vt:lpstr>Time Management</vt:lpstr>
      <vt:lpstr>Judging Time Required</vt:lpstr>
      <vt:lpstr>Executive Skills: Definitions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Executive Functioning Teaching Organization and Study Skills </dc:title>
  <dc:creator>Patricia</dc:creator>
  <cp:lastModifiedBy>Patricia</cp:lastModifiedBy>
  <cp:revision>1</cp:revision>
  <dcterms:created xsi:type="dcterms:W3CDTF">2012-02-05T09:23:32Z</dcterms:created>
  <dcterms:modified xsi:type="dcterms:W3CDTF">2012-02-05T09:27:57Z</dcterms:modified>
</cp:coreProperties>
</file>